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</p:sldIdLst>
  <p:sldSz cx="993775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AR隷書体M"/>
        <a:cs typeface="AR隷書体M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2FF47"/>
    <a:srgbClr val="FFFF66"/>
    <a:srgbClr val="F3FF5B"/>
    <a:srgbClr val="FFCC66"/>
    <a:srgbClr val="FF9966"/>
    <a:srgbClr val="FF99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023" autoAdjust="0"/>
  </p:normalViewPr>
  <p:slideViewPr>
    <p:cSldViewPr>
      <p:cViewPr varScale="1">
        <p:scale>
          <a:sx n="72" d="100"/>
          <a:sy n="72" d="100"/>
        </p:scale>
        <p:origin x="1146" y="66"/>
      </p:cViewPr>
      <p:guideLst>
        <p:guide orient="horz" pos="2160"/>
        <p:guide pos="3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6125" y="2130425"/>
            <a:ext cx="8447088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90663" y="3886200"/>
            <a:ext cx="69564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2C8A1F-0714-5F37-88A5-D52F8D7F0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1E6C0-0C7D-B478-C1C3-B25EE67CB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9790BB-5F2A-335A-B3B3-111397E7B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4E4A5-4BD4-4E07-B753-24DAAC24A6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326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54A3F0-1F18-CB11-6311-1F025911D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DD78C3-149B-76F4-1AF8-7CDCED82D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C98B7-74B7-87F2-26AC-57C534EF6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1164F-29A7-4D82-A492-A58843C56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81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05663" y="274638"/>
            <a:ext cx="2235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6888" y="274638"/>
            <a:ext cx="6556375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A32EDD-1754-6519-D506-F252B96EA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F6D40-1B27-94C4-2B9E-C719EAD2B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3DAD9-474C-11B7-1ACE-935661186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D61C5-FE28-4F45-A22B-1E9881FED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359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7CE664-408C-B78E-1DD1-1906049C4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07D199-B41B-B30D-249B-19AA47FC0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0AEA54-7DEA-E0D7-F373-845FD21FF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0ED1-E5B0-475E-A0EA-8DE033A96F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228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4225" y="4406900"/>
            <a:ext cx="84470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4225" y="2906713"/>
            <a:ext cx="844708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712683-AF30-98CC-6F2B-13C873593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0AEFBC-3ACF-046D-D1FF-54106C249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4B8152-C6B3-B09B-76A6-80B2C2954B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57D3D-4D2D-442E-AB1A-AA984DA92D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356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6888" y="1600200"/>
            <a:ext cx="43957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5075" y="1600200"/>
            <a:ext cx="4395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D2299E-E562-AB6F-942A-101AA93CC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D60FA0-99CC-7831-6764-7437CDE32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ED4B10-3C8A-6B8A-09DC-D90D604ED7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0EA29-10E4-4272-9B93-5B7A906C0F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125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6888" y="1535113"/>
            <a:ext cx="43910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6888" y="2174875"/>
            <a:ext cx="43910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48250" y="1535113"/>
            <a:ext cx="43926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48250" y="2174875"/>
            <a:ext cx="43926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2E9292-58CD-6DC7-8224-DFE46FDFB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3A9FA0-0ACE-6D39-C9BB-DC77EB3C7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0ABAC6-272F-F22D-B1DD-C60B5472C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6495-75AF-489D-93F5-058E8706F5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908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BBFE19-5F32-3601-ADC0-ED57E16F5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C88013-06CC-B8EB-AAA5-CB38715AB3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2B55C2-6923-C011-1DE3-D23EE7B36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9DAAB-37EC-473A-978D-7DC9BFF279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73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7BDC3E-05A3-2683-DE03-AC3054902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96B6D3-AB9F-5EE8-CD32-DC8FD420A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920D08-552F-20B6-C353-415E6FC18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64408-F905-443B-9A25-EA77B1E0CF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05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888" y="273050"/>
            <a:ext cx="32686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4613" y="273050"/>
            <a:ext cx="55562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6888" y="1435100"/>
            <a:ext cx="32686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D2374-3AD1-F1CB-F3D6-C2226CA2EB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923DEB-01F9-BCB5-2FFC-4747223BD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74253-ACC6-0E09-538C-A8D935570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DAA9C-A560-47F5-AF2E-06A3179362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560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7863" y="4800600"/>
            <a:ext cx="59626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7863" y="612775"/>
            <a:ext cx="59626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7863" y="5367338"/>
            <a:ext cx="59626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E1E024-CB36-1E22-8495-0BFF97521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80401D-3C11-5DDB-7900-26F166B58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8FA3E9-E14A-5F2C-C7B8-BB470ACFB2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C9CA4-3956-459D-81CE-0B6666355A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509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18C920-F301-936C-785E-DEF93B5CD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274638"/>
            <a:ext cx="8943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82DA55-83A6-FA46-1999-6E0064AE7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600200"/>
            <a:ext cx="89439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ABAC6D-DCBA-2F9E-ED89-E4AC92A30F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6888" y="6245225"/>
            <a:ext cx="231933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631708-D2CE-ECA4-0AF0-BCC471728E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5663" y="6245225"/>
            <a:ext cx="314642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AF34FF-14CC-BB67-1605-D8D37BB056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1525" y="6245225"/>
            <a:ext cx="2319338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53CC1D2-68D8-4DAE-A472-D413F3607F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kagawa-sh-idai.fcs.ed.j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emf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09F8F031-62D8-FA7B-E912-AB84575B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663" y="371475"/>
            <a:ext cx="2963862" cy="6162675"/>
          </a:xfrm>
          <a:prstGeom prst="rect">
            <a:avLst/>
          </a:prstGeom>
          <a:solidFill>
            <a:schemeClr val="accent1">
              <a:lumMod val="90000"/>
              <a:alpha val="50000"/>
            </a:schemeClr>
          </a:solidFill>
          <a:ln w="101600" cap="flat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000" b="1" dirty="0">
                <a:solidFill>
                  <a:srgbClr val="3BCA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教育相談</a:t>
            </a:r>
            <a:endParaRPr lang="en-US" altLang="ja-JP" sz="2000" b="1" dirty="0">
              <a:solidFill>
                <a:srgbClr val="3BCA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b="1" dirty="0">
                <a:solidFill>
                  <a:srgbClr val="3BCA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b="1" dirty="0">
                <a:solidFill>
                  <a:srgbClr val="3BCA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通院・入院している方が対象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100" b="1" u="sng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800" b="1" u="sng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教育相談</a:t>
            </a:r>
            <a:endParaRPr lang="en-US" altLang="ja-JP" sz="1800" b="1" u="sng" dirty="0">
              <a:solidFill>
                <a:srgbClr val="00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endParaRPr lang="en-US" altLang="ja-JP" sz="1050" b="1" u="sng" dirty="0">
              <a:solidFill>
                <a:srgbClr val="00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一人一人の教育的ニーズに応じた支援の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ために、以下のような相談をお受けします。心配なことがありましたら気軽にご連絡ください。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☆子育ての相談や就学の情報提供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☆幼児児童生徒の発達、指導に関する悩み　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≪対象≫　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・幼児や児童生徒とその保護者の方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・保育園、幼稚園、小学校、中学校、高等　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学校の先生方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希望を伺い、相談の日時を設定します。　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>
                <a:solidFill>
                  <a:srgbClr val="00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>
                <a:solidFill>
                  <a:srgbClr val="29292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ja-JP" altLang="en-US" sz="1200" b="1" dirty="0">
              <a:solidFill>
                <a:srgbClr val="0000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800" b="1" u="sng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相談支援（連携）</a:t>
            </a:r>
            <a:endParaRPr lang="en-US" altLang="ja-JP" sz="1800" b="1" u="sng" dirty="0">
              <a:solidFill>
                <a:srgbClr val="00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相談内容に応じて、必要があれば医療関係者や関係機関等と連携を図り、支援を行います。</a:t>
            </a:r>
            <a:endParaRPr lang="en-US" altLang="ja-JP" sz="800" b="1" dirty="0">
              <a:solidFill>
                <a:srgbClr val="0000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solidFill>
                  <a:srgbClr val="FF66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＊　＊　＊　＊　＊　＊　＊　＊</a:t>
            </a:r>
            <a:endParaRPr lang="en-US" altLang="ja-JP" sz="800" b="1" dirty="0">
              <a:solidFill>
                <a:srgbClr val="0000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ホームページやリーフレットを通して、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地域支援センター「きらら」の案内や医大校の紹介、病弱特別支援教育についての資料や情報を発信しています。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E3B7E2F-CB54-6704-1FDF-89513657A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177" y="393191"/>
            <a:ext cx="2696766" cy="5911042"/>
          </a:xfrm>
          <a:prstGeom prst="rect">
            <a:avLst/>
          </a:prstGeom>
          <a:solidFill>
            <a:srgbClr val="F2FF47">
              <a:alpha val="58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0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800" b="1" u="sng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学習支援　</a:t>
            </a:r>
            <a:r>
              <a:rPr lang="en-US" altLang="ja-JP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小・中・高校生）</a:t>
            </a:r>
            <a:endParaRPr lang="en-US" altLang="ja-JP" sz="1800" b="1" u="sng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〇短期入院時や定期通院時等に、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学習の支援を受けることができます。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〇１コマ４５分を目安とします。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ja-JP" altLang="en-US" sz="12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〇長期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休業中の支援はありません。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≪小・中学生≫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・１日１～２コマ程度、個々に応じて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実施します。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・入院期間が</a:t>
            </a:r>
            <a:r>
              <a:rPr lang="ja-JP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２週間以上になる場合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転入をご案内しています。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≪高校生等≫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・１日１コマ、個々に応じて実施し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進路についての相談もお受けします。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・ＩＣＴ機器の貸し出しや授業配信等の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事業説明を行っております。　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200" b="1" dirty="0">
              <a:highlight>
                <a:srgbClr val="F2FF47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1ABD2FED-DA1A-3627-9D06-20E4D1DC8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533" y="393191"/>
            <a:ext cx="2963862" cy="4001095"/>
          </a:xfrm>
          <a:prstGeom prst="rect">
            <a:avLst/>
          </a:prstGeom>
          <a:solidFill>
            <a:srgbClr val="FFCCFF">
              <a:alpha val="5000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8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きらら教室　</a:t>
            </a:r>
            <a:endParaRPr lang="ja-JP" altLang="en-US" sz="1200" b="1" u="sng" dirty="0">
              <a:effectLst>
                <a:outerShdw blurRad="38100" dist="38100" dir="2700000" algn="tl">
                  <a:srgbClr val="FFFFFF"/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○季節に合わせた歌遊びや工作、ゲーム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等を通して、幼児期の生活体験・集団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活動の場を提供します。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　</a:t>
            </a:r>
            <a:r>
              <a:rPr lang="en-US" altLang="ja-JP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※</a:t>
            </a:r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みらい棟５階東病棟入院幼児に限ります。</a:t>
            </a:r>
            <a:endParaRPr lang="en-US" altLang="ja-JP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　</a:t>
            </a:r>
            <a:r>
              <a:rPr lang="en-US" altLang="ja-JP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※</a:t>
            </a:r>
            <a:r>
              <a:rPr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木曜日、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11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：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15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～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12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：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00</a:t>
            </a:r>
            <a:r>
              <a:rPr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実施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</a:t>
            </a:r>
            <a:r>
              <a:rPr lang="ja-JP" altLang="en-US" sz="1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</a:t>
            </a:r>
            <a:endParaRPr lang="en-US" altLang="ja-JP" sz="1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○みらい棟５階東病棟プレイルームや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ラウンジで行います。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○就学等に関する情報提供と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相談を行います。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ja-JP" altLang="en-US" sz="1200" b="1" dirty="0">
              <a:latin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057" name="Text Box 11">
            <a:extLst>
              <a:ext uri="{FF2B5EF4-FFF2-40B4-BE49-F238E27FC236}">
                <a16:creationId xmlns:a16="http://schemas.microsoft.com/office/drawing/2014/main" id="{38DD97BA-D33F-0F07-0679-AFF01F642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211" y="4791253"/>
            <a:ext cx="2961375" cy="1406091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800" b="1" u="sng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教材等の貸し出し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入院しているお子さんに図書やＤＶＤ、玩具等の貸し出しを行います。来校の上、医大校職員に声をかけてください。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063" name="Picture 10" descr="風船3">
            <a:extLst>
              <a:ext uri="{FF2B5EF4-FFF2-40B4-BE49-F238E27FC236}">
                <a16:creationId xmlns:a16="http://schemas.microsoft.com/office/drawing/2014/main" id="{0482490E-B963-A08E-37F3-D7B65E82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7791">
            <a:off x="5788824" y="271844"/>
            <a:ext cx="727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テキスト ボックス 4">
            <a:extLst>
              <a:ext uri="{FF2B5EF4-FFF2-40B4-BE49-F238E27FC236}">
                <a16:creationId xmlns:a16="http://schemas.microsoft.com/office/drawing/2014/main" id="{5150DE5D-DD6D-28AE-D908-CAAA01FD7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663" y="6140450"/>
            <a:ext cx="30829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u="sng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hlinkClick r:id="rId3"/>
              </a:rPr>
              <a:t>https://sukagawa-sh-idai.fcs.ed.jp</a:t>
            </a:r>
            <a:endParaRPr lang="en-US" altLang="ja-JP" sz="1200" b="1" u="sng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800"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47A541E-951E-E343-3E93-B4B83A417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512" y="3717636"/>
            <a:ext cx="717506" cy="77151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45C26F6-8C91-9D1D-7EA9-1AF2193D3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036" y="3267682"/>
            <a:ext cx="933678" cy="90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5FCDE84-82CD-4D46-3846-9CAA2643FF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" r="68975" b="-4"/>
          <a:stretch/>
        </p:blipFill>
        <p:spPr bwMode="auto">
          <a:xfrm>
            <a:off x="187543" y="6372820"/>
            <a:ext cx="2854033" cy="18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CAE5D1A0-9FA6-1265-60D6-FF7282694D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" r="65969" b="28104"/>
          <a:stretch/>
        </p:blipFill>
        <p:spPr bwMode="auto">
          <a:xfrm>
            <a:off x="3350533" y="6372820"/>
            <a:ext cx="3130510" cy="13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56BAB221-F5F7-DD6C-75E3-8CD076E0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836613"/>
            <a:ext cx="2360612" cy="576262"/>
          </a:xfrm>
          <a:prstGeom prst="roundRect">
            <a:avLst>
              <a:gd name="adj" fmla="val 16667"/>
            </a:avLst>
          </a:prstGeom>
          <a:solidFill>
            <a:srgbClr val="99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医大校とは</a:t>
            </a:r>
            <a:r>
              <a:rPr lang="en-US" altLang="ja-JP" sz="2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…</a:t>
            </a:r>
            <a:endParaRPr lang="ja-JP" altLang="en-US" sz="2400" b="1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87C5EA52-6504-FF8E-9ECC-A0B73187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6142038"/>
            <a:ext cx="27289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福島県立須賀川支援学校医大校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A1B9BD56-9E6F-CC78-0179-1FB86D3B2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238" y="1857375"/>
            <a:ext cx="265747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○医大校は病弱の子どもたち</a:t>
            </a:r>
            <a:endParaRPr lang="en-US" altLang="ja-JP" sz="1400" b="1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の学校です。入院して治療</a:t>
            </a:r>
            <a:endParaRPr lang="en-US" altLang="ja-JP" sz="1400" b="1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しながら学習することがで</a:t>
            </a:r>
            <a:endParaRPr lang="en-US" altLang="ja-JP" sz="1400" b="1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きます。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○小学部と中学部があります。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○登校できない時は、ベッド</a:t>
            </a:r>
            <a:endParaRPr lang="en-US" altLang="ja-JP" sz="1400" b="1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サイドで教師と一緒に学習</a:t>
            </a:r>
            <a:endParaRPr lang="en-US" altLang="ja-JP" sz="1400" b="1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できます。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</a:p>
        </p:txBody>
      </p:sp>
      <p:sp>
        <p:nvSpPr>
          <p:cNvPr id="3078" name="AutoShape 10">
            <a:extLst>
              <a:ext uri="{FF2B5EF4-FFF2-40B4-BE49-F238E27FC236}">
                <a16:creationId xmlns:a16="http://schemas.microsoft.com/office/drawing/2014/main" id="{97AB82F4-EA0F-117D-DBB6-D07893BDC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263" y="4797425"/>
            <a:ext cx="2597150" cy="392113"/>
          </a:xfrm>
          <a:prstGeom prst="wedgeRectCallout">
            <a:avLst>
              <a:gd name="adj1" fmla="val 9935"/>
              <a:gd name="adj2" fmla="val 3472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地域支援センター　　　　　　　　本校</a:t>
            </a:r>
            <a:endParaRPr lang="ja-JP" altLang="en-US" sz="1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79" name="Rectangle 12">
            <a:extLst>
              <a:ext uri="{FF2B5EF4-FFF2-40B4-BE49-F238E27FC236}">
                <a16:creationId xmlns:a16="http://schemas.microsoft.com/office/drawing/2014/main" id="{C9305AC6-E69B-0589-02B6-190C8CE8E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5346700"/>
            <a:ext cx="2643187" cy="1277938"/>
          </a:xfrm>
          <a:prstGeom prst="rect">
            <a:avLst/>
          </a:prstGeom>
          <a:noFill/>
          <a:ln w="19050">
            <a:solidFill>
              <a:srgbClr val="FF33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ja-JP" sz="12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〒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96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０８６８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福島県須賀川市芦田塚</a:t>
            </a:r>
            <a:r>
              <a:rPr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番地の１</a:t>
            </a:r>
            <a:r>
              <a:rPr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℡024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７６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２５１１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 024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７２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４７２９</a:t>
            </a: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Email  sukagawa-sh@fcs.ed.jp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HP</a:t>
            </a:r>
            <a:r>
              <a:rPr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https://sukagawa-sh.fcs.ed.jp</a:t>
            </a:r>
            <a:endParaRPr lang="en-US" altLang="ja-JP" sz="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n-US" altLang="ja-JP" sz="800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800" dirty="0">
              <a:ea typeface="ＭＳ 明朝" panose="02020609040205080304" pitchFamily="17" charset="-128"/>
            </a:endParaRPr>
          </a:p>
        </p:txBody>
      </p:sp>
      <p:sp>
        <p:nvSpPr>
          <p:cNvPr id="3080" name="AutoShape 13">
            <a:extLst>
              <a:ext uri="{FF2B5EF4-FFF2-40B4-BE49-F238E27FC236}">
                <a16:creationId xmlns:a16="http://schemas.microsoft.com/office/drawing/2014/main" id="{F119C43A-866C-5756-CB32-6797A724D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2884488"/>
            <a:ext cx="2597150" cy="360362"/>
          </a:xfrm>
          <a:prstGeom prst="wedgeRectCallout">
            <a:avLst>
              <a:gd name="adj1" fmla="val 19088"/>
              <a:gd name="adj2" fmla="val 535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地域支援センター　　　　　　　　郡山校</a:t>
            </a:r>
            <a:endParaRPr lang="ja-JP" altLang="en-US" sz="1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81" name="Rectangle 15">
            <a:extLst>
              <a:ext uri="{FF2B5EF4-FFF2-40B4-BE49-F238E27FC236}">
                <a16:creationId xmlns:a16="http://schemas.microsoft.com/office/drawing/2014/main" id="{84CF795C-FF8C-C7C4-E819-98068612B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3463925"/>
            <a:ext cx="2643187" cy="1176338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10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1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〒963-8021 </a:t>
            </a:r>
            <a:r>
              <a:rPr lang="ja-JP" altLang="en-US" sz="11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福島県郡山市桜木２丁目</a:t>
            </a:r>
            <a:r>
              <a:rPr lang="en-US" altLang="ja-JP" sz="11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21-1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℡024-933-4136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 024-933-3780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Email</a:t>
            </a:r>
            <a:r>
              <a:rPr lang="ja-JP" altLang="en-US" sz="9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9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sukagawa-sh-koriyama@fcs.ed.jp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r>
              <a:rPr lang="ja-JP" altLang="en-US" sz="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https://sukagawa-sh-</a:t>
            </a:r>
            <a:r>
              <a:rPr lang="ja-JP" altLang="en-US" sz="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ｋ</a:t>
            </a:r>
            <a:r>
              <a:rPr lang="en-US" altLang="ja-JP" sz="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oriyama.fcs.ed.jp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800"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900"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>
              <a:ea typeface="ＭＳ 明朝" panose="02020609040205080304" pitchFamily="17" charset="-128"/>
            </a:endParaRPr>
          </a:p>
        </p:txBody>
      </p:sp>
      <p:pic>
        <p:nvPicPr>
          <p:cNvPr id="3082" name="Picture 16" descr="きらり_星顔">
            <a:extLst>
              <a:ext uri="{FF2B5EF4-FFF2-40B4-BE49-F238E27FC236}">
                <a16:creationId xmlns:a16="http://schemas.microsoft.com/office/drawing/2014/main" id="{1C291C76-87E3-6707-C1DC-1AC1F4144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4814888"/>
            <a:ext cx="887413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>
            <a:extLst>
              <a:ext uri="{FF2B5EF4-FFF2-40B4-BE49-F238E27FC236}">
                <a16:creationId xmlns:a16="http://schemas.microsoft.com/office/drawing/2014/main" id="{4657A25C-95BF-0E34-FC81-84711E7D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2922588"/>
            <a:ext cx="879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AutoShape 20">
            <a:extLst>
              <a:ext uri="{FF2B5EF4-FFF2-40B4-BE49-F238E27FC236}">
                <a16:creationId xmlns:a16="http://schemas.microsoft.com/office/drawing/2014/main" id="{E20DF6F1-62FB-E0CA-1C7F-6C9E571C1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265113"/>
            <a:ext cx="2536825" cy="376237"/>
          </a:xfrm>
          <a:prstGeom prst="wedgeRectCallout">
            <a:avLst>
              <a:gd name="adj1" fmla="val -843"/>
              <a:gd name="adj2" fmla="val 43611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地域支援センター　　　　　　　医大校</a:t>
            </a:r>
            <a:r>
              <a:rPr lang="ja-JP" altLang="en-US" sz="1000">
                <a:latin typeface="ＤＦ特太ゴシック体" pitchFamily="1" charset="-128"/>
                <a:ea typeface="ＤＦ特太ゴシック体" pitchFamily="1" charset="-128"/>
              </a:rPr>
              <a:t>　　　　　　　</a:t>
            </a:r>
            <a:endParaRPr lang="ja-JP" altLang="en-US" sz="1800">
              <a:ea typeface="ＤＦ特太ゴシック体" pitchFamily="1" charset="-128"/>
            </a:endParaRPr>
          </a:p>
        </p:txBody>
      </p:sp>
      <p:sp>
        <p:nvSpPr>
          <p:cNvPr id="3085" name="WordArt 21">
            <a:extLst>
              <a:ext uri="{FF2B5EF4-FFF2-40B4-BE49-F238E27FC236}">
                <a16:creationId xmlns:a16="http://schemas.microsoft.com/office/drawing/2014/main" id="{2A2F7DEE-07B4-7B39-568C-0FBE5DB10B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30775" y="328613"/>
            <a:ext cx="677863" cy="2238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ja-JP" altLang="en-US" sz="4000" b="1" kern="10">
                <a:ln w="1270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きらら</a:t>
            </a:r>
          </a:p>
        </p:txBody>
      </p:sp>
      <p:sp>
        <p:nvSpPr>
          <p:cNvPr id="3086" name="Oval 14">
            <a:extLst>
              <a:ext uri="{FF2B5EF4-FFF2-40B4-BE49-F238E27FC236}">
                <a16:creationId xmlns:a16="http://schemas.microsoft.com/office/drawing/2014/main" id="{7C205241-89ED-07A0-3AE6-BAECC41B6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3176588"/>
            <a:ext cx="2268537" cy="473075"/>
          </a:xfrm>
          <a:prstGeom prst="ellipse">
            <a:avLst/>
          </a:prstGeom>
          <a:solidFill>
            <a:srgbClr val="92D050"/>
          </a:solidFill>
          <a:ln w="19050">
            <a:solidFill>
              <a:srgbClr val="00B05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須賀川支援学校</a:t>
            </a:r>
            <a:r>
              <a:rPr lang="ja-JP" altLang="en-US" sz="1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郡山校</a:t>
            </a:r>
            <a:endParaRPr lang="ja-JP" altLang="en-US" sz="1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Oval 11">
            <a:extLst>
              <a:ext uri="{FF2B5EF4-FFF2-40B4-BE49-F238E27FC236}">
                <a16:creationId xmlns:a16="http://schemas.microsoft.com/office/drawing/2014/main" id="{251F01BE-F0C4-69A8-3633-F31E53475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5080000"/>
            <a:ext cx="2239962" cy="477838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99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須賀川支援学校</a:t>
            </a:r>
            <a:r>
              <a:rPr lang="ja-JP" altLang="en-US" sz="1600" b="1" dirty="0">
                <a:latin typeface="Century" pitchFamily="18" charset="0"/>
                <a:ea typeface="ＭＳ 明朝" pitchFamily="17" charset="-128"/>
                <a:cs typeface="+mn-cs"/>
              </a:rPr>
              <a:t>　</a:t>
            </a:r>
            <a:endParaRPr lang="ja-JP" altLang="en-US" sz="1400" b="1" dirty="0">
              <a:latin typeface="Century" pitchFamily="18" charset="0"/>
              <a:ea typeface="ＭＳ 明朝" pitchFamily="17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4D1541A-5951-674E-060D-7232124217AC}"/>
              </a:ext>
            </a:extLst>
          </p:cNvPr>
          <p:cNvSpPr/>
          <p:nvPr/>
        </p:nvSpPr>
        <p:spPr>
          <a:xfrm>
            <a:off x="3708400" y="992188"/>
            <a:ext cx="2654300" cy="1730375"/>
          </a:xfrm>
          <a:prstGeom prst="rect">
            <a:avLst/>
          </a:prstGeom>
          <a:solidFill>
            <a:srgbClr val="99CCFF">
              <a:alpha val="50000"/>
            </a:srgbClr>
          </a:solidFill>
          <a:ln w="22225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〒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96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１２４７</a:t>
            </a:r>
            <a:endParaRPr lang="ja-JP" altLang="en-US" sz="1200" dirty="0">
              <a:solidFill>
                <a:srgbClr val="000066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eaLnBrk="1" hangingPunct="1">
              <a:defRPr/>
            </a:pPr>
            <a:r>
              <a:rPr lang="ja-JP" altLang="en-US" sz="11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福島県福島市光が丘１番地</a:t>
            </a:r>
          </a:p>
          <a:p>
            <a:pPr eaLnBrk="1" hangingPunct="1">
              <a:defRPr/>
            </a:pPr>
            <a:r>
              <a:rPr lang="ja-JP" altLang="en-US" sz="11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県立医科大学附属病院内</a:t>
            </a:r>
          </a:p>
          <a:p>
            <a:pPr eaLnBrk="1" hangingPunct="1">
              <a:defRPr/>
            </a:pP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℡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024-548-2541</a:t>
            </a:r>
          </a:p>
          <a:p>
            <a:pPr eaLnBrk="1" hangingPunct="1">
              <a:defRPr/>
            </a:pPr>
            <a:r>
              <a:rPr lang="en-US" altLang="ja-JP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 024-548-0606</a:t>
            </a:r>
          </a:p>
          <a:p>
            <a:pPr eaLnBrk="1" hangingPunct="1">
              <a:defRPr/>
            </a:pPr>
            <a:r>
              <a:rPr lang="en-US" altLang="ja-JP" sz="11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E-mail</a:t>
            </a:r>
            <a:r>
              <a:rPr lang="ja-JP" altLang="en-US" sz="11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en-US" altLang="ja-JP" sz="11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sukagawa-sh-idai@fcs.ed.jp</a:t>
            </a:r>
          </a:p>
          <a:p>
            <a:pPr eaLnBrk="1" hangingPunct="1">
              <a:defRPr/>
            </a:pPr>
            <a:r>
              <a:rPr lang="en-US" altLang="ja-JP" sz="105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HP https://sukagawa-sh-idai.fcs.ed.jp</a:t>
            </a:r>
          </a:p>
          <a:p>
            <a:pPr eaLnBrk="1" hangingPunct="1">
              <a:defRPr/>
            </a:pPr>
            <a:r>
              <a:rPr lang="en-US" altLang="ja-JP" sz="11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1100" dirty="0" err="1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きぼう</a:t>
            </a:r>
            <a:r>
              <a:rPr lang="ja-JP" altLang="en-US" sz="1100" dirty="0">
                <a:solidFill>
                  <a:srgbClr val="000066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棟３階にあります。</a:t>
            </a:r>
            <a:endParaRPr lang="en-US" altLang="ja-JP" sz="1100" dirty="0">
              <a:solidFill>
                <a:srgbClr val="000066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90" name="Oval 14">
            <a:extLst>
              <a:ext uri="{FF2B5EF4-FFF2-40B4-BE49-F238E27FC236}">
                <a16:creationId xmlns:a16="http://schemas.microsoft.com/office/drawing/2014/main" id="{A93440A3-34C7-B3F2-DC91-A4F8C5376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600075"/>
            <a:ext cx="2273300" cy="473075"/>
          </a:xfrm>
          <a:prstGeom prst="ellipse">
            <a:avLst/>
          </a:prstGeom>
          <a:solidFill>
            <a:srgbClr val="99CCFF"/>
          </a:solidFill>
          <a:ln w="19050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900" b="1" dirty="0">
                <a:solidFill>
                  <a:schemeClr val="accent2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須賀川支援学校</a:t>
            </a:r>
            <a:r>
              <a:rPr lang="ja-JP" altLang="en-US" sz="1400" b="1" dirty="0">
                <a:solidFill>
                  <a:schemeClr val="accent2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医大校</a:t>
            </a:r>
            <a:endParaRPr lang="ja-JP" altLang="en-US" sz="1400" dirty="0">
              <a:solidFill>
                <a:schemeClr val="accent2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B91ED28-8692-934C-6245-C3CDF9B45C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651" y="4035704"/>
            <a:ext cx="2741499" cy="2190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図 3" descr="[無料イラスト] フラッグガーランドと風船の&lt;strong&gt;飾り枠&lt;/strong&gt; ...">
            <a:extLst>
              <a:ext uri="{FF2B5EF4-FFF2-40B4-BE49-F238E27FC236}">
                <a16:creationId xmlns:a16="http://schemas.microsoft.com/office/drawing/2014/main" id="{F574483F-6217-7143-7D11-71892E9B43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3"/>
            <a:ext cx="2895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図 4" descr="[無料&lt;strong&gt;イラスト&lt;/strong&gt;] 虹と手をつなぐ&lt;strong&gt;子供&lt;/strong&gt;たち - パブリックドメインQ ...">
            <a:extLst>
              <a:ext uri="{FF2B5EF4-FFF2-40B4-BE49-F238E27FC236}">
                <a16:creationId xmlns:a16="http://schemas.microsoft.com/office/drawing/2014/main" id="{59C17EBF-FA05-2EF4-C50D-11AE691744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2351088"/>
            <a:ext cx="2274887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51A00C4-0786-B877-4657-73E70D3292D8}"/>
              </a:ext>
            </a:extLst>
          </p:cNvPr>
          <p:cNvSpPr/>
          <p:nvPr/>
        </p:nvSpPr>
        <p:spPr>
          <a:xfrm>
            <a:off x="498475" y="1041400"/>
            <a:ext cx="241935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地域支援センター</a:t>
            </a:r>
          </a:p>
        </p:txBody>
      </p:sp>
      <p:sp>
        <p:nvSpPr>
          <p:cNvPr id="3096" name="WordArt 21">
            <a:extLst>
              <a:ext uri="{FF2B5EF4-FFF2-40B4-BE49-F238E27FC236}">
                <a16:creationId xmlns:a16="http://schemas.microsoft.com/office/drawing/2014/main" id="{35FF2BAA-749B-7693-2FEB-08E9C2AF21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4725" y="1708150"/>
            <a:ext cx="1439863" cy="4873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ja-JP" altLang="en-US" sz="4400" b="1" kern="10">
                <a:ln w="1270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きらら</a:t>
            </a:r>
          </a:p>
        </p:txBody>
      </p:sp>
      <p:pic>
        <p:nvPicPr>
          <p:cNvPr id="3097" name="図 2">
            <a:extLst>
              <a:ext uri="{FF2B5EF4-FFF2-40B4-BE49-F238E27FC236}">
                <a16:creationId xmlns:a16="http://schemas.microsoft.com/office/drawing/2014/main" id="{F4440121-CD1A-1167-AA8F-F2A7D60FBF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 t="2382" r="7391" b="4860"/>
          <a:stretch>
            <a:fillRect/>
          </a:stretch>
        </p:blipFill>
        <p:spPr bwMode="auto">
          <a:xfrm>
            <a:off x="7172325" y="5022850"/>
            <a:ext cx="1344613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図 4">
            <a:extLst>
              <a:ext uri="{FF2B5EF4-FFF2-40B4-BE49-F238E27FC236}">
                <a16:creationId xmlns:a16="http://schemas.microsoft.com/office/drawing/2014/main" id="{E77021B5-F8F6-688C-C140-B473F825C9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4370388"/>
            <a:ext cx="119697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642</Words>
  <Application>Microsoft Office PowerPoint</Application>
  <PresentationFormat>ユーザー設定</PresentationFormat>
  <Paragraphs>93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ＤＦ特太ゴシック体</vt:lpstr>
      <vt:lpstr>HG丸ｺﾞｼｯｸM-PRO</vt:lpstr>
      <vt:lpstr>ＭＳ Ｐゴシック</vt:lpstr>
      <vt:lpstr>ＭＳ 明朝</vt:lpstr>
      <vt:lpstr>UD デジタル 教科書体 N-B</vt:lpstr>
      <vt:lpstr>UD デジタル 教科書体 NK-B</vt:lpstr>
      <vt:lpstr>Arial</vt:lpstr>
      <vt:lpstr>Century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福島県立須賀川養護学校医大分校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本田　知史</dc:creator>
  <cp:lastModifiedBy>yamazaki.satomi</cp:lastModifiedBy>
  <cp:revision>286</cp:revision>
  <cp:lastPrinted>2024-03-21T06:35:29Z</cp:lastPrinted>
  <dcterms:created xsi:type="dcterms:W3CDTF">2005-04-18T06:48:35Z</dcterms:created>
  <dcterms:modified xsi:type="dcterms:W3CDTF">2024-04-02T01:22:35Z</dcterms:modified>
</cp:coreProperties>
</file>